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5" r:id="rId2"/>
    <p:sldId id="368" r:id="rId3"/>
    <p:sldId id="334" r:id="rId4"/>
    <p:sldId id="378" r:id="rId5"/>
    <p:sldId id="379" r:id="rId6"/>
    <p:sldId id="380" r:id="rId7"/>
    <p:sldId id="381" r:id="rId8"/>
    <p:sldId id="382" r:id="rId9"/>
    <p:sldId id="383" r:id="rId10"/>
    <p:sldId id="377" r:id="rId11"/>
  </p:sldIdLst>
  <p:sldSz cx="12192000" cy="6858000"/>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404040"/>
    <a:srgbClr val="6AB42D"/>
    <a:srgbClr val="584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99" autoAdjust="0"/>
    <p:restoredTop sz="94660"/>
  </p:normalViewPr>
  <p:slideViewPr>
    <p:cSldViewPr snapToGrid="0" showGuides="1">
      <p:cViewPr varScale="1">
        <p:scale>
          <a:sx n="111" d="100"/>
          <a:sy n="111" d="100"/>
        </p:scale>
        <p:origin x="132" y="306"/>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dirty="0"/>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D536597-0E0C-43FF-98ED-9AE7ABEEA89A}" type="datetimeFigureOut">
              <a:rPr lang="es-ES" smtClean="0"/>
              <a:t>02/03/2020</a:t>
            </a:fld>
            <a:endParaRPr lang="es-ES" dirty="0"/>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FCA9A48-5CAB-4985-94EB-DC6DF254A75F}" type="slidenum">
              <a:rPr lang="es-ES" smtClean="0"/>
              <a:t>‹Nº›</a:t>
            </a:fld>
            <a:endParaRPr lang="es-ES" dirty="0"/>
          </a:p>
        </p:txBody>
      </p:sp>
    </p:spTree>
    <p:extLst>
      <p:ext uri="{BB962C8B-B14F-4D97-AF65-F5344CB8AC3E}">
        <p14:creationId xmlns:p14="http://schemas.microsoft.com/office/powerpoint/2010/main" val="1606974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4AAB21D-9E08-42A8-A878-147D4EBD0407}" type="datetimeFigureOut">
              <a:rPr lang="es-MX" smtClean="0"/>
              <a:t>02/03/2020</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F5F6C6F-3824-4D7E-BA82-EA3636AEA816}" type="slidenum">
              <a:rPr lang="es-MX" smtClean="0"/>
              <a:t>‹Nº›</a:t>
            </a:fld>
            <a:endParaRPr lang="es-MX"/>
          </a:p>
        </p:txBody>
      </p:sp>
    </p:spTree>
    <p:extLst>
      <p:ext uri="{BB962C8B-B14F-4D97-AF65-F5344CB8AC3E}">
        <p14:creationId xmlns:p14="http://schemas.microsoft.com/office/powerpoint/2010/main" val="427864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16471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31451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417310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60640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69037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14569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68656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87151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316743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266094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86D8FE-03B7-4E92-BA37-C648FD639738}" type="datetimeFigureOut">
              <a:rPr lang="es-ES" smtClean="0"/>
              <a:t>02/03/2020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02F239-FE9D-449C-8BF1-DAB8E7D1100F}" type="slidenum">
              <a:rPr lang="es-ES" smtClean="0"/>
              <a:t>‹Nº›</a:t>
            </a:fld>
            <a:endParaRPr lang="es-ES" dirty="0"/>
          </a:p>
        </p:txBody>
      </p:sp>
    </p:spTree>
    <p:extLst>
      <p:ext uri="{BB962C8B-B14F-4D97-AF65-F5344CB8AC3E}">
        <p14:creationId xmlns:p14="http://schemas.microsoft.com/office/powerpoint/2010/main" val="282974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6D8FE-03B7-4E92-BA37-C648FD639738}" type="datetimeFigureOut">
              <a:rPr lang="es-ES" smtClean="0"/>
              <a:t>02/03/2020</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2F239-FE9D-449C-8BF1-DAB8E7D1100F}" type="slidenum">
              <a:rPr lang="es-ES" smtClean="0"/>
              <a:t>‹Nº›</a:t>
            </a:fld>
            <a:endParaRPr lang="es-ES" dirty="0"/>
          </a:p>
        </p:txBody>
      </p:sp>
    </p:spTree>
    <p:extLst>
      <p:ext uri="{BB962C8B-B14F-4D97-AF65-F5344CB8AC3E}">
        <p14:creationId xmlns:p14="http://schemas.microsoft.com/office/powerpoint/2010/main" val="2155897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8.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4.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4.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image" Target="../media/image4.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5.xml"/><Relationship Id="rId5" Type="http://schemas.openxmlformats.org/officeDocument/2006/relationships/image" Target="../media/image4.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6.xml"/><Relationship Id="rId5" Type="http://schemas.openxmlformats.org/officeDocument/2006/relationships/image" Target="../media/image4.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themeOverride" Target="../theme/themeOverride7.xml"/><Relationship Id="rId5" Type="http://schemas.openxmlformats.org/officeDocument/2006/relationships/image" Target="../media/image4.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0000"/>
            <a:lum/>
          </a:blip>
          <a:srcRect/>
          <a:stretch>
            <a:fillRect/>
          </a:stretch>
        </a:blipFill>
        <a:effectLst/>
      </p:bgPr>
    </p:bg>
    <p:spTree>
      <p:nvGrpSpPr>
        <p:cNvPr id="1" name=""/>
        <p:cNvGrpSpPr/>
        <p:nvPr/>
      </p:nvGrpSpPr>
      <p:grpSpPr>
        <a:xfrm>
          <a:off x="0" y="0"/>
          <a:ext cx="0" cy="0"/>
          <a:chOff x="0" y="0"/>
          <a:chExt cx="0" cy="0"/>
        </a:xfrm>
      </p:grpSpPr>
      <p:pic>
        <p:nvPicPr>
          <p:cNvPr id="6" name="1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1489" y="5955118"/>
            <a:ext cx="654072" cy="697677"/>
          </a:xfrm>
          <a:prstGeom prst="rect">
            <a:avLst/>
          </a:prstGeom>
        </p:spPr>
      </p:pic>
      <p:pic>
        <p:nvPicPr>
          <p:cNvPr id="7" name="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91489" y="5969266"/>
            <a:ext cx="654072" cy="697677"/>
          </a:xfrm>
          <a:prstGeom prst="rect">
            <a:avLst/>
          </a:prstGeom>
        </p:spPr>
      </p:pic>
      <p:sp>
        <p:nvSpPr>
          <p:cNvPr id="18" name="Rectángulo 17"/>
          <p:cNvSpPr/>
          <p:nvPr/>
        </p:nvSpPr>
        <p:spPr>
          <a:xfrm>
            <a:off x="2120900" y="1640818"/>
            <a:ext cx="10071100" cy="3576364"/>
          </a:xfrm>
          <a:prstGeom prst="rect">
            <a:avLst/>
          </a:prstGeom>
        </p:spPr>
        <p:txBody>
          <a:bodyPr wrap="square">
            <a:spAutoFit/>
          </a:bodyPr>
          <a:lstStyle/>
          <a:p>
            <a:pPr algn="ctr"/>
            <a:r>
              <a:rPr lang="es-MX" sz="44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s-MX" sz="36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eglas de operación</a:t>
            </a:r>
          </a:p>
          <a:p>
            <a:pPr algn="ctr"/>
            <a:r>
              <a:rPr lang="es-MX" sz="48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p</a:t>
            </a:r>
            <a:r>
              <a:rPr lang="es-MX" sz="36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ara los programas de agua potable, alcantarillado y saneamiento</a:t>
            </a:r>
          </a:p>
          <a:p>
            <a:pPr algn="ctr"/>
            <a:r>
              <a:rPr lang="es-MX" sz="36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y tratamiento de aguas residuales,</a:t>
            </a:r>
          </a:p>
          <a:p>
            <a:pPr algn="ctr"/>
            <a:r>
              <a:rPr lang="es-MX" sz="36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 a cargo de la comisión nacional del agua, aplicables a partir del año 2020. </a:t>
            </a:r>
            <a:endParaRPr lang="es-MX" sz="3600" b="1" cap="small"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2" name="Grupo 1"/>
          <p:cNvGrpSpPr/>
          <p:nvPr/>
        </p:nvGrpSpPr>
        <p:grpSpPr>
          <a:xfrm>
            <a:off x="5437239" y="126956"/>
            <a:ext cx="4604101" cy="353943"/>
            <a:chOff x="4608338" y="143286"/>
            <a:chExt cx="5769781" cy="353943"/>
          </a:xfrm>
        </p:grpSpPr>
        <p:sp>
          <p:nvSpPr>
            <p:cNvPr id="24" name="11 CuadroTexto"/>
            <p:cNvSpPr txBox="1"/>
            <p:nvPr/>
          </p:nvSpPr>
          <p:spPr>
            <a:xfrm>
              <a:off x="6358007" y="143286"/>
              <a:ext cx="4020112" cy="353943"/>
            </a:xfrm>
            <a:prstGeom prst="rect">
              <a:avLst/>
            </a:prstGeom>
            <a:noFill/>
          </p:spPr>
          <p:txBody>
            <a:bodyPr wrap="square" rtlCol="0">
              <a:spAutoFit/>
            </a:bodyPr>
            <a:lstStyle/>
            <a:p>
              <a:pPr algn="ctr"/>
              <a:r>
                <a:rPr lang="es-MX" sz="900" b="1" dirty="0" smtClean="0">
                  <a:latin typeface="Times New Roman" panose="02020603050405020304" pitchFamily="18" charset="0"/>
                  <a:cs typeface="Times New Roman" panose="02020603050405020304" pitchFamily="18" charset="0"/>
                </a:rPr>
                <a:t>S</a:t>
              </a:r>
              <a:r>
                <a:rPr lang="es-MX" sz="800" b="1" dirty="0" smtClean="0">
                  <a:latin typeface="Times New Roman" panose="02020603050405020304" pitchFamily="18" charset="0"/>
                  <a:cs typeface="Times New Roman" panose="02020603050405020304" pitchFamily="18" charset="0"/>
                </a:rPr>
                <a:t>UBDIRECCIÓN GENERAL DE AGUA POTABLE, DRENAJE Y SANEAMIENTO</a:t>
              </a:r>
              <a:endParaRPr lang="es-MX" sz="800" b="1" dirty="0">
                <a:latin typeface="Times New Roman" panose="02020603050405020304" pitchFamily="18" charset="0"/>
                <a:cs typeface="Times New Roman" panose="02020603050405020304" pitchFamily="18" charset="0"/>
              </a:endParaRPr>
            </a:p>
          </p:txBody>
        </p:sp>
        <p:sp>
          <p:nvSpPr>
            <p:cNvPr id="25" name="12 Rectángulo"/>
            <p:cNvSpPr/>
            <p:nvPr/>
          </p:nvSpPr>
          <p:spPr>
            <a:xfrm>
              <a:off x="4608338" y="232935"/>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12 Rectángulo"/>
            <p:cNvSpPr/>
            <p:nvPr/>
          </p:nvSpPr>
          <p:spPr>
            <a:xfrm flipH="1">
              <a:off x="7705972" y="212258"/>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pic>
        <p:nvPicPr>
          <p:cNvPr id="15" name="Imagen 14"/>
          <p:cNvPicPr/>
          <p:nvPr/>
        </p:nvPicPr>
        <p:blipFill>
          <a:blip r:embed="rId6">
            <a:extLst>
              <a:ext uri="{28A0092B-C50C-407E-A947-70E740481C1C}">
                <a14:useLocalDpi xmlns:a14="http://schemas.microsoft.com/office/drawing/2010/main" val="0"/>
              </a:ext>
            </a:extLst>
          </a:blip>
          <a:srcRect/>
          <a:stretch>
            <a:fillRect/>
          </a:stretch>
        </p:blipFill>
        <p:spPr bwMode="auto">
          <a:xfrm>
            <a:off x="88490" y="0"/>
            <a:ext cx="4648610" cy="548640"/>
          </a:xfrm>
          <a:prstGeom prst="rect">
            <a:avLst/>
          </a:prstGeom>
          <a:noFill/>
        </p:spPr>
      </p:pic>
    </p:spTree>
    <p:extLst>
      <p:ext uri="{BB962C8B-B14F-4D97-AF65-F5344CB8AC3E}">
        <p14:creationId xmlns:p14="http://schemas.microsoft.com/office/powerpoint/2010/main" val="35831056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0000"/>
            <a:lum/>
          </a:blip>
          <a:srcRect/>
          <a:stretch>
            <a:fillRect/>
          </a:stretch>
        </a:blipFill>
        <a:effectLst/>
      </p:bgPr>
    </p:bg>
    <p:spTree>
      <p:nvGrpSpPr>
        <p:cNvPr id="1" name=""/>
        <p:cNvGrpSpPr/>
        <p:nvPr/>
      </p:nvGrpSpPr>
      <p:grpSpPr>
        <a:xfrm>
          <a:off x="0" y="0"/>
          <a:ext cx="0" cy="0"/>
          <a:chOff x="0" y="0"/>
          <a:chExt cx="0" cy="0"/>
        </a:xfrm>
      </p:grpSpPr>
      <p:pic>
        <p:nvPicPr>
          <p:cNvPr id="6" name="1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1489" y="5955118"/>
            <a:ext cx="654072" cy="697677"/>
          </a:xfrm>
          <a:prstGeom prst="rect">
            <a:avLst/>
          </a:prstGeom>
        </p:spPr>
      </p:pic>
      <p:pic>
        <p:nvPicPr>
          <p:cNvPr id="7" name="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91489" y="5969266"/>
            <a:ext cx="654072" cy="697677"/>
          </a:xfrm>
          <a:prstGeom prst="rect">
            <a:avLst/>
          </a:prstGeom>
        </p:spPr>
      </p:pic>
      <p:sp>
        <p:nvSpPr>
          <p:cNvPr id="18" name="Rectángulo 17"/>
          <p:cNvSpPr/>
          <p:nvPr/>
        </p:nvSpPr>
        <p:spPr>
          <a:xfrm>
            <a:off x="2120900" y="1640818"/>
            <a:ext cx="10071100" cy="1360372"/>
          </a:xfrm>
          <a:prstGeom prst="rect">
            <a:avLst/>
          </a:prstGeom>
        </p:spPr>
        <p:txBody>
          <a:bodyPr wrap="square">
            <a:spAutoFit/>
          </a:bodyPr>
          <a:lstStyle/>
          <a:p>
            <a:pPr algn="ctr"/>
            <a:r>
              <a:rPr lang="es-MX" sz="24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s-MX"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eglas de operación</a:t>
            </a:r>
          </a:p>
          <a:p>
            <a:pPr algn="ctr"/>
            <a:r>
              <a:rPr lang="es-MX" sz="2800"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p</a:t>
            </a:r>
            <a:r>
              <a:rPr lang="es-MX"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ara los programas de agua potable, alcantarillado y saneamiento</a:t>
            </a:r>
          </a:p>
          <a:p>
            <a:pPr algn="ctr"/>
            <a:r>
              <a:rPr lang="es-MX"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y tratamiento de aguas residuales,</a:t>
            </a:r>
          </a:p>
          <a:p>
            <a:pPr algn="ctr"/>
            <a:r>
              <a:rPr lang="es-MX" b="1" cap="small" dirty="0" smtClean="0">
                <a:solidFill>
                  <a:schemeClr val="tx1">
                    <a:lumMod val="75000"/>
                    <a:lumOff val="25000"/>
                  </a:schemeClr>
                </a:solidFill>
                <a:latin typeface="Times New Roman" panose="02020603050405020304" pitchFamily="18" charset="0"/>
                <a:cs typeface="Times New Roman" panose="02020603050405020304" pitchFamily="18" charset="0"/>
              </a:rPr>
              <a:t> a cargo de la comisión nacional del agua, aplicables a partir del año 2020. </a:t>
            </a:r>
            <a:endParaRPr lang="es-MX" b="1" cap="small"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nvGrpSpPr>
          <p:cNvPr id="2" name="Grupo 1"/>
          <p:cNvGrpSpPr/>
          <p:nvPr/>
        </p:nvGrpSpPr>
        <p:grpSpPr>
          <a:xfrm>
            <a:off x="4570234" y="41276"/>
            <a:ext cx="4123005" cy="353943"/>
            <a:chOff x="4608338" y="117484"/>
            <a:chExt cx="4123005" cy="353943"/>
          </a:xfrm>
        </p:grpSpPr>
        <p:sp>
          <p:nvSpPr>
            <p:cNvPr id="24" name="11 CuadroTexto"/>
            <p:cNvSpPr txBox="1"/>
            <p:nvPr/>
          </p:nvSpPr>
          <p:spPr>
            <a:xfrm>
              <a:off x="5657765" y="117484"/>
              <a:ext cx="3073578" cy="353943"/>
            </a:xfrm>
            <a:prstGeom prst="rect">
              <a:avLst/>
            </a:prstGeom>
            <a:noFill/>
          </p:spPr>
          <p:txBody>
            <a:bodyPr wrap="square" rtlCol="0">
              <a:spAutoFit/>
            </a:bodyPr>
            <a:lstStyle/>
            <a:p>
              <a:pPr algn="ctr"/>
              <a:r>
                <a:rPr lang="es-MX" sz="900" b="1" dirty="0" smtClean="0">
                  <a:latin typeface="Times New Roman" panose="02020603050405020304" pitchFamily="18" charset="0"/>
                  <a:cs typeface="Times New Roman" panose="02020603050405020304" pitchFamily="18" charset="0"/>
                </a:rPr>
                <a:t>S</a:t>
              </a:r>
              <a:r>
                <a:rPr lang="es-MX" sz="800" b="1" dirty="0" smtClean="0">
                  <a:latin typeface="Times New Roman" panose="02020603050405020304" pitchFamily="18" charset="0"/>
                  <a:cs typeface="Times New Roman" panose="02020603050405020304" pitchFamily="18" charset="0"/>
                </a:rPr>
                <a:t>UBDIRECCIÓN GENERAL DE AGUA POTABLE, DRENAJE Y SANEAMIENTO</a:t>
              </a:r>
              <a:endParaRPr lang="es-MX" sz="800" b="1" dirty="0">
                <a:latin typeface="Times New Roman" panose="02020603050405020304" pitchFamily="18" charset="0"/>
                <a:cs typeface="Times New Roman" panose="02020603050405020304" pitchFamily="18" charset="0"/>
              </a:endParaRPr>
            </a:p>
          </p:txBody>
        </p:sp>
        <p:sp>
          <p:nvSpPr>
            <p:cNvPr id="25" name="12 Rectángulo"/>
            <p:cNvSpPr/>
            <p:nvPr/>
          </p:nvSpPr>
          <p:spPr>
            <a:xfrm>
              <a:off x="4608338" y="232935"/>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12 Rectángulo"/>
            <p:cNvSpPr/>
            <p:nvPr/>
          </p:nvSpPr>
          <p:spPr>
            <a:xfrm flipH="1">
              <a:off x="7705972" y="212258"/>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15" name="Text Box 6"/>
          <p:cNvSpPr txBox="1">
            <a:spLocks noChangeArrowheads="1"/>
          </p:cNvSpPr>
          <p:nvPr/>
        </p:nvSpPr>
        <p:spPr bwMode="auto">
          <a:xfrm>
            <a:off x="4524108" y="4473368"/>
            <a:ext cx="4898322" cy="1077218"/>
          </a:xfrm>
          <a:prstGeom prst="rect">
            <a:avLst/>
          </a:prstGeom>
          <a:noFill/>
          <a:ln>
            <a:noFill/>
          </a:ln>
          <a:effectLst/>
          <a:extLst>
            <a:ext uri="{909E8E84-426E-40DD-AFC4-6F175D3DCCD1}">
              <a14:hiddenFill xmlns:a14="http://schemas.microsoft.com/office/drawing/2010/main">
                <a:gradFill rotWithShape="0">
                  <a:gsLst>
                    <a:gs pos="0">
                      <a:srgbClr val="0066CC"/>
                    </a:gs>
                    <a:gs pos="50000">
                      <a:srgbClr val="99CCFF"/>
                    </a:gs>
                    <a:gs pos="100000">
                      <a:srgbClr val="0066C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eaLnBrk="0" hangingPunct="0">
              <a:spcBef>
                <a:spcPct val="50000"/>
              </a:spcBef>
            </a:pPr>
            <a:r>
              <a:rPr lang="es-MX" altLang="es-MX" sz="3600" b="1" dirty="0" smtClean="0">
                <a:solidFill>
                  <a:schemeClr val="tx1">
                    <a:lumMod val="65000"/>
                    <a:lumOff val="35000"/>
                  </a:schemeClr>
                </a:solidFill>
                <a:latin typeface="Times New Roman" panose="02020603050405020304" pitchFamily="18" charset="0"/>
                <a:cs typeface="Times New Roman" panose="02020603050405020304" pitchFamily="18" charset="0"/>
              </a:rPr>
              <a:t>P</a:t>
            </a:r>
            <a:r>
              <a:rPr lang="es-MX" altLang="es-MX" sz="2800" b="1" dirty="0" smtClean="0">
                <a:solidFill>
                  <a:schemeClr val="tx1">
                    <a:lumMod val="65000"/>
                    <a:lumOff val="35000"/>
                  </a:schemeClr>
                </a:solidFill>
                <a:latin typeface="Times New Roman" panose="02020603050405020304" pitchFamily="18" charset="0"/>
                <a:cs typeface="Times New Roman" panose="02020603050405020304" pitchFamily="18" charset="0"/>
              </a:rPr>
              <a:t>OR SU ATENCIÓN</a:t>
            </a:r>
            <a:br>
              <a:rPr lang="es-MX" altLang="es-MX" sz="2800" b="1" dirty="0" smtClean="0">
                <a:solidFill>
                  <a:schemeClr val="tx1">
                    <a:lumMod val="65000"/>
                    <a:lumOff val="35000"/>
                  </a:schemeClr>
                </a:solidFill>
                <a:latin typeface="Times New Roman" panose="02020603050405020304" pitchFamily="18" charset="0"/>
                <a:cs typeface="Times New Roman" panose="02020603050405020304" pitchFamily="18" charset="0"/>
              </a:rPr>
            </a:br>
            <a:r>
              <a:rPr lang="es-MX" altLang="es-MX" sz="2800" b="1" dirty="0" smtClean="0">
                <a:solidFill>
                  <a:schemeClr val="tx1">
                    <a:lumMod val="65000"/>
                    <a:lumOff val="35000"/>
                  </a:schemeClr>
                </a:solidFill>
                <a:latin typeface="Times New Roman" panose="02020603050405020304" pitchFamily="18" charset="0"/>
                <a:cs typeface="Times New Roman" panose="02020603050405020304" pitchFamily="18" charset="0"/>
              </a:rPr>
              <a:t>¡ GRACIAS!</a:t>
            </a:r>
            <a:endParaRPr lang="es-ES_tradnl" altLang="es-MX" sz="2800" b="1" dirty="0">
              <a:solidFill>
                <a:schemeClr val="tx1">
                  <a:lumMod val="65000"/>
                  <a:lumOff val="35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pic>
        <p:nvPicPr>
          <p:cNvPr id="16" name="Imagen 15"/>
          <p:cNvPicPr>
            <a:picLocks noChangeAspect="1"/>
          </p:cNvPicPr>
          <p:nvPr/>
        </p:nvPicPr>
        <p:blipFill rotWithShape="1">
          <a:blip r:embed="rId6">
            <a:extLst>
              <a:ext uri="{28A0092B-C50C-407E-A947-70E740481C1C}">
                <a14:useLocalDpi xmlns:a14="http://schemas.microsoft.com/office/drawing/2010/main" val="0"/>
              </a:ext>
            </a:extLst>
          </a:blip>
          <a:srcRect l="33318" t="43333" r="32483" b="42917"/>
          <a:stretch/>
        </p:blipFill>
        <p:spPr>
          <a:xfrm>
            <a:off x="5945310" y="3610923"/>
            <a:ext cx="2181225" cy="658358"/>
          </a:xfrm>
          <a:prstGeom prst="rect">
            <a:avLst/>
          </a:prstGeom>
        </p:spPr>
      </p:pic>
      <p:pic>
        <p:nvPicPr>
          <p:cNvPr id="17" name="Imagen 16"/>
          <p:cNvPicPr/>
          <p:nvPr/>
        </p:nvPicPr>
        <p:blipFill>
          <a:blip r:embed="rId7">
            <a:extLst>
              <a:ext uri="{28A0092B-C50C-407E-A947-70E740481C1C}">
                <a14:useLocalDpi xmlns:a14="http://schemas.microsoft.com/office/drawing/2010/main" val="0"/>
              </a:ext>
            </a:extLst>
          </a:blip>
          <a:srcRect/>
          <a:stretch>
            <a:fillRect/>
          </a:stretch>
        </p:blipFill>
        <p:spPr bwMode="auto">
          <a:xfrm>
            <a:off x="88490" y="0"/>
            <a:ext cx="4648610" cy="548640"/>
          </a:xfrm>
          <a:prstGeom prst="rect">
            <a:avLst/>
          </a:prstGeom>
          <a:noFill/>
        </p:spPr>
      </p:pic>
    </p:spTree>
    <p:extLst>
      <p:ext uri="{BB962C8B-B14F-4D97-AF65-F5344CB8AC3E}">
        <p14:creationId xmlns:p14="http://schemas.microsoft.com/office/powerpoint/2010/main" val="27948837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2968911" y="698728"/>
            <a:ext cx="4472956" cy="646331"/>
          </a:xfrm>
          <a:prstGeom prst="rect">
            <a:avLst/>
          </a:prstGeom>
        </p:spPr>
        <p:txBody>
          <a:bodyPr wrap="none">
            <a:spAutoFit/>
          </a:bodyPr>
          <a:lstStyle/>
          <a:p>
            <a:r>
              <a:rPr lang="es-MX" sz="3600"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sz="3600" u="sng" dirty="0">
              <a:solidFill>
                <a:schemeClr val="accent4">
                  <a:lumMod val="50000"/>
                </a:schemeClr>
              </a:solidFill>
            </a:endParaRPr>
          </a:p>
        </p:txBody>
      </p:sp>
      <p:sp>
        <p:nvSpPr>
          <p:cNvPr id="19" name="2 Marcador de contenido"/>
          <p:cNvSpPr txBox="1">
            <a:spLocks/>
          </p:cNvSpPr>
          <p:nvPr/>
        </p:nvSpPr>
        <p:spPr>
          <a:xfrm>
            <a:off x="2059507" y="1587611"/>
            <a:ext cx="9111342" cy="139214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1400" b="1" i="1" dirty="0" smtClean="0"/>
              <a:t>3.2.1 Objetivo </a:t>
            </a:r>
            <a:r>
              <a:rPr lang="es-ES" sz="1400" b="1" i="1" dirty="0"/>
              <a:t>específico</a:t>
            </a:r>
            <a:endParaRPr lang="es-MX" sz="1400" dirty="0"/>
          </a:p>
          <a:p>
            <a:r>
              <a:rPr lang="es-ES" sz="1400" dirty="0"/>
              <a:t>Incrementar o sostener la cobertura de los servicios de agua potable, alcantarillado y saneamiento básico en localidades de hasta 2499, habitantes a través de la construcción, mejoramiento y ampliación de infraestructura y la promoción de la participación comunitaria organizada, con especial énfasis en localidades con alto y muy alto grado de marginación e indígena.</a:t>
            </a:r>
            <a:endParaRPr lang="es-MX" sz="1400" dirty="0"/>
          </a:p>
          <a:p>
            <a:r>
              <a:rPr lang="es-ES" sz="1400" b="1" i="1" dirty="0" smtClean="0"/>
              <a:t>3.2.2. Componentes</a:t>
            </a:r>
            <a:r>
              <a:rPr lang="es-ES" sz="1400" b="1" i="1" dirty="0"/>
              <a:t>, subcomponentes y acciones que apoya</a:t>
            </a:r>
            <a:endParaRPr lang="es-MX" sz="1400" dirty="0"/>
          </a:p>
          <a:p>
            <a:r>
              <a:rPr lang="es-ES" sz="1400" dirty="0" smtClean="0"/>
              <a:t>Infraestructura</a:t>
            </a:r>
          </a:p>
          <a:p>
            <a:r>
              <a:rPr lang="es-ES" sz="1400" dirty="0" smtClean="0"/>
              <a:t>Atención Social y Participación Comunitaria</a:t>
            </a:r>
          </a:p>
          <a:p>
            <a:r>
              <a:rPr lang="es-ES" sz="1400" dirty="0" smtClean="0"/>
              <a:t>Fortalecimiento Institucional</a:t>
            </a:r>
            <a:endParaRPr lang="es-ES" sz="1400" dirty="0"/>
          </a:p>
          <a:p>
            <a:r>
              <a:rPr lang="es-ES" sz="1400" dirty="0" smtClean="0"/>
              <a:t>Mediante </a:t>
            </a:r>
            <a:r>
              <a:rPr lang="es-ES" sz="1400" dirty="0"/>
              <a:t>los componentes de “Agua potable”, “Alcantarillado” y “Saneamiento”, se apoyará las siguientes obras y acciones:</a:t>
            </a:r>
            <a:endParaRPr lang="es-MX" sz="1400" dirty="0"/>
          </a:p>
          <a:p>
            <a:r>
              <a:rPr lang="es-ES" sz="1400" dirty="0"/>
              <a:t>a)	Nuevo.- Obras o acciones para incremento de cobertura.</a:t>
            </a:r>
            <a:endParaRPr lang="es-MX" sz="1400" dirty="0"/>
          </a:p>
          <a:p>
            <a:r>
              <a:rPr lang="es-ES" sz="1400" dirty="0"/>
              <a:t>b)	Mejorado.- Obras o acciones de mejoramiento de servicios.</a:t>
            </a:r>
            <a:endParaRPr lang="es-MX" sz="1400" dirty="0"/>
          </a:p>
          <a:p>
            <a:r>
              <a:rPr lang="es-ES" sz="1400" dirty="0"/>
              <a:t>c)	Rehabilitado.- Obras o acciones de rehabilitación.</a:t>
            </a:r>
            <a:endParaRPr lang="es-MX" sz="1400" dirty="0"/>
          </a:p>
          <a:p>
            <a:r>
              <a:rPr lang="es-ES" sz="1400" dirty="0"/>
              <a:t>d)	Mejoramiento de eficiencia.</a:t>
            </a:r>
            <a:endParaRPr lang="es-MX" sz="1400" dirty="0"/>
          </a:p>
        </p:txBody>
      </p:sp>
      <p:grpSp>
        <p:nvGrpSpPr>
          <p:cNvPr id="18" name="Grupo 17"/>
          <p:cNvGrpSpPr/>
          <p:nvPr/>
        </p:nvGrpSpPr>
        <p:grpSpPr>
          <a:xfrm>
            <a:off x="9102047" y="106286"/>
            <a:ext cx="3073578" cy="353943"/>
            <a:chOff x="4576628" y="99195"/>
            <a:chExt cx="3073578" cy="353943"/>
          </a:xfrm>
        </p:grpSpPr>
        <p:sp>
          <p:nvSpPr>
            <p:cNvPr id="21" name="11 CuadroTexto"/>
            <p:cNvSpPr txBox="1"/>
            <p:nvPr/>
          </p:nvSpPr>
          <p:spPr>
            <a:xfrm>
              <a:off x="4576628" y="99195"/>
              <a:ext cx="3073578" cy="353943"/>
            </a:xfrm>
            <a:prstGeom prst="rect">
              <a:avLst/>
            </a:prstGeom>
            <a:noFill/>
          </p:spPr>
          <p:txBody>
            <a:bodyPr wrap="square" rtlCol="0">
              <a:spAutoFit/>
            </a:bodyPr>
            <a:lstStyle/>
            <a:p>
              <a:pPr algn="ctr"/>
              <a:r>
                <a:rPr lang="es-MX" sz="800" b="1" dirty="0">
                  <a:latin typeface="Times New Roman" panose="02020603050405020304" pitchFamily="18" charset="0"/>
                  <a:cs typeface="Times New Roman" panose="02020603050405020304" pitchFamily="18" charset="0"/>
                </a:rPr>
                <a:t>GERENCIA DE </a:t>
              </a:r>
              <a:r>
                <a:rPr lang="es-MX" sz="900" b="1" dirty="0">
                  <a:latin typeface="Times New Roman" panose="02020603050405020304" pitchFamily="18" charset="0"/>
                  <a:cs typeface="Times New Roman" panose="02020603050405020304" pitchFamily="18" charset="0"/>
                </a:rPr>
                <a:t>PROGRAMAS</a:t>
              </a:r>
              <a:r>
                <a:rPr lang="es-MX" sz="800" b="1" dirty="0">
                  <a:latin typeface="Times New Roman" panose="02020603050405020304" pitchFamily="18" charset="0"/>
                  <a:cs typeface="Times New Roman" panose="02020603050405020304" pitchFamily="18" charset="0"/>
                </a:rPr>
                <a:t> FEDERALES DE AGUA POTABLE Y </a:t>
              </a:r>
              <a:r>
                <a:rPr lang="es-MX" sz="800" b="1" dirty="0" smtClean="0">
                  <a:latin typeface="Times New Roman" panose="02020603050405020304" pitchFamily="18" charset="0"/>
                  <a:cs typeface="Times New Roman" panose="02020603050405020304" pitchFamily="18" charset="0"/>
                </a:rPr>
                <a:t>SANEAMIENTO</a:t>
              </a:r>
              <a:endParaRPr lang="es-MX" sz="800" b="1" dirty="0">
                <a:latin typeface="Times New Roman" panose="02020603050405020304" pitchFamily="18" charset="0"/>
                <a:cs typeface="Times New Roman" panose="02020603050405020304" pitchFamily="18" charset="0"/>
              </a:endParaRPr>
            </a:p>
          </p:txBody>
        </p:sp>
        <p:sp>
          <p:nvSpPr>
            <p:cNvPr id="22" name="12 Rectángulo"/>
            <p:cNvSpPr/>
            <p:nvPr/>
          </p:nvSpPr>
          <p:spPr>
            <a:xfrm>
              <a:off x="4619357" y="157819"/>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12 Rectángulo"/>
            <p:cNvSpPr/>
            <p:nvPr/>
          </p:nvSpPr>
          <p:spPr>
            <a:xfrm flipH="1">
              <a:off x="7532760" y="109258"/>
              <a:ext cx="33346" cy="216000"/>
            </a:xfrm>
            <a:custGeom>
              <a:avLst/>
              <a:gdLst>
                <a:gd name="connsiteX0" fmla="*/ 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0 w 72008"/>
                <a:gd name="connsiteY4" fmla="*/ 0 h 504056"/>
                <a:gd name="connsiteX0" fmla="*/ 38100 w 72008"/>
                <a:gd name="connsiteY0" fmla="*/ 0 h 504056"/>
                <a:gd name="connsiteX1" fmla="*/ 72008 w 72008"/>
                <a:gd name="connsiteY1" fmla="*/ 0 h 504056"/>
                <a:gd name="connsiteX2" fmla="*/ 72008 w 72008"/>
                <a:gd name="connsiteY2" fmla="*/ 504056 h 504056"/>
                <a:gd name="connsiteX3" fmla="*/ 0 w 72008"/>
                <a:gd name="connsiteY3" fmla="*/ 504056 h 504056"/>
                <a:gd name="connsiteX4" fmla="*/ 38100 w 72008"/>
                <a:gd name="connsiteY4" fmla="*/ 0 h 504056"/>
                <a:gd name="connsiteX0" fmla="*/ 0 w 33908"/>
                <a:gd name="connsiteY0" fmla="*/ 0 h 504056"/>
                <a:gd name="connsiteX1" fmla="*/ 33908 w 33908"/>
                <a:gd name="connsiteY1" fmla="*/ 0 h 504056"/>
                <a:gd name="connsiteX2" fmla="*/ 33908 w 33908"/>
                <a:gd name="connsiteY2" fmla="*/ 504056 h 504056"/>
                <a:gd name="connsiteX3" fmla="*/ 0 w 33908"/>
                <a:gd name="connsiteY3" fmla="*/ 504056 h 504056"/>
                <a:gd name="connsiteX4" fmla="*/ 0 w 33908"/>
                <a:gd name="connsiteY4" fmla="*/ 0 h 504056"/>
                <a:gd name="connsiteX0" fmla="*/ 1166 w 35074"/>
                <a:gd name="connsiteY0" fmla="*/ 0 h 504056"/>
                <a:gd name="connsiteX1" fmla="*/ 35074 w 35074"/>
                <a:gd name="connsiteY1" fmla="*/ 0 h 504056"/>
                <a:gd name="connsiteX2" fmla="*/ 35074 w 35074"/>
                <a:gd name="connsiteY2" fmla="*/ 504056 h 504056"/>
                <a:gd name="connsiteX3" fmla="*/ 1166 w 35074"/>
                <a:gd name="connsiteY3" fmla="*/ 504056 h 504056"/>
                <a:gd name="connsiteX4" fmla="*/ 0 w 35074"/>
                <a:gd name="connsiteY4" fmla="*/ 238100 h 504056"/>
                <a:gd name="connsiteX5" fmla="*/ 1166 w 35074"/>
                <a:gd name="connsiteY5" fmla="*/ 0 h 504056"/>
                <a:gd name="connsiteX0" fmla="*/ 1166 w 35074"/>
                <a:gd name="connsiteY0" fmla="*/ 0 h 504056"/>
                <a:gd name="connsiteX1" fmla="*/ 35074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5074"/>
                <a:gd name="connsiteY0" fmla="*/ 0 h 504056"/>
                <a:gd name="connsiteX1" fmla="*/ 6499 w 35074"/>
                <a:gd name="connsiteY1" fmla="*/ 0 h 504056"/>
                <a:gd name="connsiteX2" fmla="*/ 33338 w 35074"/>
                <a:gd name="connsiteY2" fmla="*/ 228575 h 504056"/>
                <a:gd name="connsiteX3" fmla="*/ 35074 w 35074"/>
                <a:gd name="connsiteY3" fmla="*/ 504056 h 504056"/>
                <a:gd name="connsiteX4" fmla="*/ 1166 w 35074"/>
                <a:gd name="connsiteY4" fmla="*/ 504056 h 504056"/>
                <a:gd name="connsiteX5" fmla="*/ 0 w 35074"/>
                <a:gd name="connsiteY5" fmla="*/ 238100 h 504056"/>
                <a:gd name="connsiteX6" fmla="*/ 1166 w 35074"/>
                <a:gd name="connsiteY6" fmla="*/ 0 h 504056"/>
                <a:gd name="connsiteX0" fmla="*/ 1166 w 33346"/>
                <a:gd name="connsiteY0" fmla="*/ 0 h 508819"/>
                <a:gd name="connsiteX1" fmla="*/ 6499 w 33346"/>
                <a:gd name="connsiteY1" fmla="*/ 0 h 508819"/>
                <a:gd name="connsiteX2" fmla="*/ 33338 w 33346"/>
                <a:gd name="connsiteY2" fmla="*/ 228575 h 508819"/>
                <a:gd name="connsiteX3" fmla="*/ 1737 w 33346"/>
                <a:gd name="connsiteY3" fmla="*/ 508819 h 508819"/>
                <a:gd name="connsiteX4" fmla="*/ 1166 w 33346"/>
                <a:gd name="connsiteY4" fmla="*/ 504056 h 508819"/>
                <a:gd name="connsiteX5" fmla="*/ 0 w 33346"/>
                <a:gd name="connsiteY5" fmla="*/ 238100 h 508819"/>
                <a:gd name="connsiteX6" fmla="*/ 1166 w 33346"/>
                <a:gd name="connsiteY6" fmla="*/ 0 h 5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46" h="508819">
                  <a:moveTo>
                    <a:pt x="1166" y="0"/>
                  </a:moveTo>
                  <a:lnTo>
                    <a:pt x="6499" y="0"/>
                  </a:lnTo>
                  <a:cubicBezTo>
                    <a:pt x="5920" y="76192"/>
                    <a:pt x="33917" y="152383"/>
                    <a:pt x="33338" y="228575"/>
                  </a:cubicBezTo>
                  <a:cubicBezTo>
                    <a:pt x="33917" y="320402"/>
                    <a:pt x="1158" y="416992"/>
                    <a:pt x="1737" y="508819"/>
                  </a:cubicBezTo>
                  <a:cubicBezTo>
                    <a:pt x="1547" y="507231"/>
                    <a:pt x="1356" y="505644"/>
                    <a:pt x="1166" y="504056"/>
                  </a:cubicBezTo>
                  <a:cubicBezTo>
                    <a:pt x="777" y="415404"/>
                    <a:pt x="389" y="326752"/>
                    <a:pt x="0" y="238100"/>
                  </a:cubicBezTo>
                  <a:cubicBezTo>
                    <a:pt x="389" y="158733"/>
                    <a:pt x="777" y="79367"/>
                    <a:pt x="1166" y="0"/>
                  </a:cubicBezTo>
                  <a:close/>
                </a:path>
              </a:pathLst>
            </a:cu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pic>
        <p:nvPicPr>
          <p:cNvPr id="25" name="Imagen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948" y="863175"/>
            <a:ext cx="1408250" cy="1448872"/>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0793" y="579377"/>
            <a:ext cx="934363" cy="916865"/>
          </a:xfrm>
          <a:prstGeom prst="rect">
            <a:avLst/>
          </a:prstGeom>
        </p:spPr>
      </p:pic>
      <p:pic>
        <p:nvPicPr>
          <p:cNvPr id="16" name="Imagen 15"/>
          <p:cNvPicPr/>
          <p:nvPr/>
        </p:nvPicPr>
        <p:blipFill>
          <a:blip r:embed="rId5">
            <a:extLst>
              <a:ext uri="{28A0092B-C50C-407E-A947-70E740481C1C}">
                <a14:useLocalDpi xmlns:a14="http://schemas.microsoft.com/office/drawing/2010/main" val="0"/>
              </a:ext>
            </a:extLst>
          </a:blip>
          <a:srcRect/>
          <a:stretch>
            <a:fillRect/>
          </a:stretch>
        </p:blipFill>
        <p:spPr bwMode="auto">
          <a:xfrm>
            <a:off x="88490" y="0"/>
            <a:ext cx="4648610" cy="548640"/>
          </a:xfrm>
          <a:prstGeom prst="rect">
            <a:avLst/>
          </a:prstGeom>
          <a:noFill/>
        </p:spPr>
      </p:pic>
    </p:spTree>
    <p:extLst>
      <p:ext uri="{BB962C8B-B14F-4D97-AF65-F5344CB8AC3E}">
        <p14:creationId xmlns:p14="http://schemas.microsoft.com/office/powerpoint/2010/main" val="3146710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26571" y="695949"/>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786581" y="1160060"/>
            <a:ext cx="11051458" cy="4524315"/>
          </a:xfrm>
          <a:prstGeom prst="rect">
            <a:avLst/>
          </a:prstGeom>
        </p:spPr>
        <p:txBody>
          <a:bodyPr wrap="square">
            <a:spAutoFit/>
          </a:bodyPr>
          <a:lstStyle/>
          <a:p>
            <a:pPr algn="just"/>
            <a:r>
              <a:rPr lang="es-MX" b="1" dirty="0"/>
              <a:t>Las obras, acciones o </a:t>
            </a:r>
            <a:r>
              <a:rPr lang="es-MX" b="1" dirty="0" err="1"/>
              <a:t>subacciones</a:t>
            </a:r>
            <a:r>
              <a:rPr lang="es-MX" b="1" dirty="0"/>
              <a:t> que se consideran de primer orden de atención en materia de </a:t>
            </a:r>
            <a:r>
              <a:rPr lang="es-MX" b="1" u="sng" dirty="0"/>
              <a:t>atención </a:t>
            </a:r>
            <a:r>
              <a:rPr lang="es-MX" b="1" u="sng" dirty="0" smtClean="0"/>
              <a:t>social </a:t>
            </a:r>
            <a:r>
              <a:rPr lang="es-MX" b="1" u="sng" dirty="0"/>
              <a:t>y participación comunitaria </a:t>
            </a:r>
            <a:r>
              <a:rPr lang="es-MX" b="1" dirty="0"/>
              <a:t>son</a:t>
            </a:r>
            <a:r>
              <a:rPr lang="es-MX" b="1" dirty="0" smtClean="0"/>
              <a:t>:</a:t>
            </a:r>
          </a:p>
          <a:p>
            <a:pPr algn="just"/>
            <a:endParaRPr lang="es-MX" dirty="0" smtClean="0"/>
          </a:p>
          <a:p>
            <a:pPr algn="just"/>
            <a:endParaRPr lang="es-MX" dirty="0"/>
          </a:p>
          <a:p>
            <a:pPr algn="just"/>
            <a:r>
              <a:rPr lang="es-MX" dirty="0" smtClean="0"/>
              <a:t>•Elaboración </a:t>
            </a:r>
            <a:r>
              <a:rPr lang="es-MX" dirty="0"/>
              <a:t>de diagnósticos participativos y de factibilidad económico-social prevaleciente en localidades rurales, </a:t>
            </a:r>
            <a:r>
              <a:rPr lang="es-MX" u="sng" dirty="0"/>
              <a:t>que analicen el impacto diferenciado por género</a:t>
            </a:r>
            <a:r>
              <a:rPr lang="es-MX" dirty="0"/>
              <a:t>.</a:t>
            </a:r>
          </a:p>
          <a:p>
            <a:pPr algn="just"/>
            <a:r>
              <a:rPr lang="es-MX" dirty="0" smtClean="0"/>
              <a:t>•Acciones </a:t>
            </a:r>
            <a:r>
              <a:rPr lang="es-MX" dirty="0"/>
              <a:t>de promoción de la participación activa de habitantes de las localidades a atender.</a:t>
            </a:r>
          </a:p>
          <a:p>
            <a:pPr algn="just"/>
            <a:r>
              <a:rPr lang="es-MX" dirty="0" smtClean="0"/>
              <a:t>•Implementación </a:t>
            </a:r>
            <a:r>
              <a:rPr lang="es-MX" dirty="0"/>
              <a:t>de estrategias para que los comités comunitarios participen en la gestión de los servicios.</a:t>
            </a:r>
          </a:p>
          <a:p>
            <a:pPr algn="just"/>
            <a:r>
              <a:rPr lang="es-MX" dirty="0" smtClean="0"/>
              <a:t>•Capacitación </a:t>
            </a:r>
            <a:r>
              <a:rPr lang="es-MX" dirty="0"/>
              <a:t>derivada de un diagnóstico para los comités comunitarios y población atendida en: contraloría social; operación y mantenimiento de la infraestructura; aspectos jurídicos; gestión administrativa y financiera de los servicios; aspectos sanitarios de higiene y ambientales; </a:t>
            </a:r>
            <a:r>
              <a:rPr lang="es-MX" u="sng" dirty="0"/>
              <a:t>derecho humano al agua; inclusión de la perspectiva de género en la gestión comunitaria del agua, o adaptación y mitigación del cambio climático en temas vinculados al acceso al agua potable y saneamiento básicos.</a:t>
            </a:r>
          </a:p>
          <a:p>
            <a:pPr algn="just"/>
            <a:r>
              <a:rPr lang="es-MX" dirty="0" smtClean="0"/>
              <a:t>•</a:t>
            </a:r>
            <a:r>
              <a:rPr lang="es-MX" u="sng" dirty="0" smtClean="0"/>
              <a:t>Asesorías </a:t>
            </a:r>
            <a:r>
              <a:rPr lang="es-MX" u="sng" dirty="0"/>
              <a:t>para el establecimiento de fondos de reposición y emergencias</a:t>
            </a:r>
            <a:r>
              <a:rPr lang="es-MX" dirty="0"/>
              <a:t>.</a:t>
            </a:r>
          </a:p>
        </p:txBody>
      </p:sp>
    </p:spTree>
    <p:extLst>
      <p:ext uri="{BB962C8B-B14F-4D97-AF65-F5344CB8AC3E}">
        <p14:creationId xmlns:p14="http://schemas.microsoft.com/office/powerpoint/2010/main" val="13870920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904568" y="1292518"/>
            <a:ext cx="10373032" cy="4465325"/>
          </a:xfrm>
          <a:prstGeom prst="rect">
            <a:avLst/>
          </a:prstGeom>
        </p:spPr>
        <p:txBody>
          <a:bodyPr wrap="square">
            <a:spAutoFit/>
          </a:bodyPr>
          <a:lstStyle/>
          <a:p>
            <a:pPr indent="182880" algn="just">
              <a:lnSpc>
                <a:spcPts val="1125"/>
              </a:lnSpc>
              <a:spcAft>
                <a:spcPts val="505"/>
              </a:spcAft>
            </a:pPr>
            <a:r>
              <a:rPr lang="es-ES" dirty="0">
                <a:latin typeface="Arial" panose="020B0604020202020204" pitchFamily="34" charset="0"/>
                <a:ea typeface="Times New Roman" panose="02020603050405020304" pitchFamily="18" charset="0"/>
              </a:rPr>
              <a:t>Las obras, acciones o </a:t>
            </a:r>
            <a:r>
              <a:rPr lang="es-ES" dirty="0" err="1">
                <a:latin typeface="Arial" panose="020B0604020202020204" pitchFamily="34" charset="0"/>
                <a:ea typeface="Times New Roman" panose="02020603050405020304" pitchFamily="18" charset="0"/>
              </a:rPr>
              <a:t>subacciones</a:t>
            </a:r>
            <a:r>
              <a:rPr lang="es-ES" dirty="0">
                <a:latin typeface="Arial" panose="020B0604020202020204" pitchFamily="34" charset="0"/>
                <a:ea typeface="Times New Roman" panose="02020603050405020304" pitchFamily="18" charset="0"/>
              </a:rPr>
              <a:t> que se consideran de primer orden de atención en materia de </a:t>
            </a:r>
            <a:r>
              <a:rPr lang="es-ES" u="sng" dirty="0">
                <a:solidFill>
                  <a:srgbClr val="FF0000"/>
                </a:solidFill>
                <a:latin typeface="Arial" panose="020B0604020202020204" pitchFamily="34" charset="0"/>
                <a:ea typeface="Times New Roman" panose="02020603050405020304" pitchFamily="18" charset="0"/>
              </a:rPr>
              <a:t>fortalecimiento institucional</a:t>
            </a:r>
            <a:r>
              <a:rPr lang="es-ES" dirty="0">
                <a:latin typeface="Arial" panose="020B0604020202020204" pitchFamily="34" charset="0"/>
                <a:ea typeface="Times New Roman" panose="02020603050405020304" pitchFamily="18" charset="0"/>
              </a:rPr>
              <a:t> son</a:t>
            </a:r>
            <a:r>
              <a:rPr lang="es-ES" dirty="0" smtClean="0">
                <a:latin typeface="Arial" panose="020B0604020202020204" pitchFamily="34" charset="0"/>
                <a:ea typeface="Times New Roman" panose="02020603050405020304" pitchFamily="18" charset="0"/>
              </a:rPr>
              <a:t>:</a:t>
            </a:r>
          </a:p>
          <a:p>
            <a:pPr indent="182880" algn="just">
              <a:lnSpc>
                <a:spcPts val="1125"/>
              </a:lnSpc>
              <a:spcAft>
                <a:spcPts val="505"/>
              </a:spcAft>
            </a:pPr>
            <a:endParaRPr lang="es-ES" dirty="0" smtClean="0">
              <a:latin typeface="Arial" panose="020B0604020202020204" pitchFamily="34" charset="0"/>
              <a:ea typeface="Times New Roman" panose="02020603050405020304" pitchFamily="18" charset="0"/>
            </a:endParaRPr>
          </a:p>
          <a:p>
            <a:pPr indent="182880" algn="just">
              <a:lnSpc>
                <a:spcPts val="1125"/>
              </a:lnSpc>
              <a:spcAft>
                <a:spcPts val="505"/>
              </a:spcAft>
            </a:pPr>
            <a:endParaRPr lang="es-MX" dirty="0">
              <a:latin typeface="Arial" panose="020B0604020202020204" pitchFamily="34" charset="0"/>
              <a:ea typeface="Times New Roman" panose="02020603050405020304" pitchFamily="18" charset="0"/>
            </a:endParaRPr>
          </a:p>
          <a:p>
            <a:pPr marL="342900" lvl="0" indent="-342900" algn="just">
              <a:lnSpc>
                <a:spcPts val="1125"/>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Elaboración de diagnósticos de capacidades institucionales para atención al medio rural con </a:t>
            </a:r>
            <a:r>
              <a:rPr lang="es-ES" u="sng" dirty="0">
                <a:solidFill>
                  <a:srgbClr val="FF0000"/>
                </a:solidFill>
                <a:latin typeface="Arial" panose="020B0604020202020204" pitchFamily="34" charset="0"/>
                <a:ea typeface="Times New Roman" panose="02020603050405020304" pitchFamily="18" charset="0"/>
              </a:rPr>
              <a:t>perspectiva de género</a:t>
            </a:r>
            <a:r>
              <a:rPr lang="es-ES" dirty="0" smtClean="0">
                <a:latin typeface="Arial" panose="020B0604020202020204" pitchFamily="34" charset="0"/>
                <a:ea typeface="Times New Roman" panose="02020603050405020304" pitchFamily="18" charset="0"/>
              </a:rPr>
              <a:t>.</a:t>
            </a:r>
          </a:p>
          <a:p>
            <a:pPr marL="342900" lvl="0" indent="-342900" algn="just">
              <a:lnSpc>
                <a:spcPts val="1125"/>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25"/>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Elaboración de planes de inversión para definición de acciones de ampliación y mejora de infraestructura de agua potable, alcantarillado y saneamiento básico</a:t>
            </a:r>
            <a:r>
              <a:rPr lang="es-ES" dirty="0" smtClean="0">
                <a:latin typeface="Arial" panose="020B0604020202020204" pitchFamily="34" charset="0"/>
                <a:ea typeface="Times New Roman" panose="02020603050405020304" pitchFamily="18" charset="0"/>
              </a:rPr>
              <a:t>.</a:t>
            </a:r>
          </a:p>
          <a:p>
            <a:pPr marL="342900" lvl="0" indent="-342900" algn="just">
              <a:lnSpc>
                <a:spcPts val="1125"/>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70"/>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Capacitación de personal de estructuras técnicas, operativas y administrativas</a:t>
            </a:r>
            <a:r>
              <a:rPr lang="es-ES" dirty="0" smtClean="0">
                <a:latin typeface="Arial" panose="020B0604020202020204" pitchFamily="34" charset="0"/>
                <a:ea typeface="Times New Roman" panose="02020603050405020304" pitchFamily="18" charset="0"/>
              </a:rPr>
              <a:t>.</a:t>
            </a:r>
          </a:p>
          <a:p>
            <a:pPr marL="342900" lvl="0" indent="-342900" algn="just">
              <a:lnSpc>
                <a:spcPts val="1170"/>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70"/>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Elaboración de materiales de difusión y didácticos para apoyar la ejecución de este apartado, evitando contenidos que reflejen </a:t>
            </a:r>
            <a:r>
              <a:rPr lang="es-ES" u="sng" dirty="0">
                <a:solidFill>
                  <a:srgbClr val="FF0000"/>
                </a:solidFill>
                <a:latin typeface="Arial" panose="020B0604020202020204" pitchFamily="34" charset="0"/>
                <a:ea typeface="Times New Roman" panose="02020603050405020304" pitchFamily="18" charset="0"/>
              </a:rPr>
              <a:t>estereotipos de género</a:t>
            </a:r>
            <a:r>
              <a:rPr lang="es-ES" dirty="0" smtClean="0">
                <a:latin typeface="Arial" panose="020B0604020202020204" pitchFamily="34" charset="0"/>
                <a:ea typeface="Times New Roman" panose="02020603050405020304" pitchFamily="18" charset="0"/>
              </a:rPr>
              <a:t>.</a:t>
            </a:r>
          </a:p>
          <a:p>
            <a:pPr marL="342900" lvl="0" indent="-342900" algn="just">
              <a:lnSpc>
                <a:spcPts val="1170"/>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70"/>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Campañas de instalación y reposición de micro medidores o de facturación y cobranza cuando la operación de los sistemas esté a cargo de un organismo operador, con objeto de apoyar su eficiencia comercial y mejorar la micro medición</a:t>
            </a:r>
            <a:r>
              <a:rPr lang="es-ES" dirty="0" smtClean="0">
                <a:latin typeface="Arial" panose="020B0604020202020204" pitchFamily="34" charset="0"/>
                <a:ea typeface="Times New Roman" panose="02020603050405020304" pitchFamily="18" charset="0"/>
              </a:rPr>
              <a:t>.</a:t>
            </a:r>
          </a:p>
          <a:p>
            <a:pPr marL="342900" lvl="0" indent="-342900" algn="just">
              <a:lnSpc>
                <a:spcPts val="1170"/>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70"/>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Organización de talleres y seminarios con participantes del ámbito regional y/o nacional, para compartir experiencias relacionadas con la ejecución de este apartado</a:t>
            </a:r>
            <a:r>
              <a:rPr lang="es-ES" dirty="0" smtClean="0">
                <a:latin typeface="Arial" panose="020B0604020202020204" pitchFamily="34" charset="0"/>
                <a:ea typeface="Times New Roman" panose="02020603050405020304" pitchFamily="18" charset="0"/>
              </a:rPr>
              <a:t>.</a:t>
            </a:r>
          </a:p>
          <a:p>
            <a:pPr marL="342900" lvl="0" indent="-342900" algn="just">
              <a:lnSpc>
                <a:spcPts val="1170"/>
              </a:lnSpc>
              <a:spcAft>
                <a:spcPts val="505"/>
              </a:spcAft>
              <a:buFont typeface="Symbol" panose="05050102010706020507" pitchFamily="18" charset="2"/>
              <a:buChar char=""/>
            </a:pPr>
            <a:endParaRPr lang="es-MX" dirty="0">
              <a:latin typeface="Arial" panose="020B0604020202020204" pitchFamily="34" charset="0"/>
              <a:ea typeface="Times New Roman" panose="02020603050405020304" pitchFamily="18" charset="0"/>
            </a:endParaRPr>
          </a:p>
          <a:p>
            <a:pPr marL="342900" lvl="0" indent="-342900" algn="just">
              <a:lnSpc>
                <a:spcPts val="1170"/>
              </a:lnSpc>
              <a:spcAft>
                <a:spcPts val="505"/>
              </a:spcAft>
              <a:buFont typeface="Symbol" panose="05050102010706020507" pitchFamily="18" charset="2"/>
              <a:buChar char=""/>
            </a:pPr>
            <a:r>
              <a:rPr lang="es-ES" dirty="0">
                <a:latin typeface="Arial" panose="020B0604020202020204" pitchFamily="34" charset="0"/>
                <a:ea typeface="Times New Roman" panose="02020603050405020304" pitchFamily="18" charset="0"/>
              </a:rPr>
              <a:t>Creación de un área de atención al medio rural en los gobiernos estatales.</a:t>
            </a:r>
            <a:endParaRPr lang="es-MX"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770258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560439" y="668308"/>
            <a:ext cx="11336593" cy="5404043"/>
          </a:xfrm>
          <a:prstGeom prst="rect">
            <a:avLst/>
          </a:prstGeom>
        </p:spPr>
        <p:txBody>
          <a:bodyPr wrap="square">
            <a:spAutoFit/>
          </a:bodyPr>
          <a:lstStyle/>
          <a:p>
            <a:r>
              <a:rPr lang="es-ES" sz="1400" b="1" i="1" dirty="0"/>
              <a:t>3.2.3. Requisitos específicos</a:t>
            </a:r>
            <a:endParaRPr lang="es-MX" sz="1400" dirty="0"/>
          </a:p>
          <a:p>
            <a:r>
              <a:rPr lang="es-ES" sz="1400" dirty="0"/>
              <a:t>1.	Solicitud de obra o acción por parte de la localidad, convenida con el Municipio y/o la Entidad Federativa.</a:t>
            </a:r>
            <a:endParaRPr lang="es-MX" sz="1400" dirty="0"/>
          </a:p>
          <a:p>
            <a:r>
              <a:rPr lang="es-ES" sz="1400" dirty="0"/>
              <a:t>2.	</a:t>
            </a:r>
            <a:r>
              <a:rPr lang="es-ES" sz="1400" u="sng" dirty="0"/>
              <a:t>Contar con un comité comunitario reconocido por el municipio, en los casos donde este intervenga como instancia participante.</a:t>
            </a:r>
            <a:endParaRPr lang="es-MX" sz="1400" dirty="0"/>
          </a:p>
          <a:p>
            <a:r>
              <a:rPr lang="es-ES" sz="1400" dirty="0"/>
              <a:t>3.	Compromiso por escrito de la localidad para el pago de cuotas que se establezcan o, en su caso, del comité comunitario, del municipio u organismo operador, para la operación y el mantenimiento de los sistemas.</a:t>
            </a:r>
            <a:endParaRPr lang="es-MX" sz="1400" dirty="0"/>
          </a:p>
          <a:p>
            <a:r>
              <a:rPr lang="es-ES" sz="1400" dirty="0"/>
              <a:t>4.	Para construcción, ampliación o rehabilitación de infraestructura, los presupuestos base deberán ser elaborados tomando como referencia los precios unitarios incluidos en instrumentos oficiales tales como:</a:t>
            </a:r>
            <a:endParaRPr lang="es-MX" sz="1400" dirty="0"/>
          </a:p>
          <a:p>
            <a:r>
              <a:rPr lang="es-ES" sz="1400" dirty="0"/>
              <a:t>a)	Catálogo General de Precios Unitarios para la Construcción de Sistemas de Agua Potable y Alcantarillado, que podrá ser obtenido a través de la Dirección de la Conagua.</a:t>
            </a:r>
            <a:endParaRPr lang="es-MX" sz="1400" dirty="0"/>
          </a:p>
          <a:p>
            <a:r>
              <a:rPr lang="es-ES" sz="1400" dirty="0"/>
              <a:t>b)	Tabuladores oficiales del Órgano Rector del Agua en la entidad federativa.</a:t>
            </a:r>
            <a:endParaRPr lang="es-MX" sz="1400" dirty="0"/>
          </a:p>
          <a:p>
            <a:r>
              <a:rPr lang="es-ES" sz="1400" dirty="0"/>
              <a:t>c)	</a:t>
            </a:r>
            <a:r>
              <a:rPr lang="es-ES" sz="1400" u="sng" dirty="0"/>
              <a:t>Se podrán agregar los precios unitarios de aquellos conceptos no considerados, y/o modificarlos cuando difieran de los criterios ahí establecidos, incluyendo una justificación, indicando la fuente que respalda su inclusión y bajo la responsabilidad de la instancia ejecutora.</a:t>
            </a:r>
            <a:endParaRPr lang="es-MX" sz="1400" dirty="0"/>
          </a:p>
          <a:p>
            <a:r>
              <a:rPr lang="es-ES" sz="1400" dirty="0"/>
              <a:t>5.	Cuando se trate de monitorear la operación y mantenimiento de obras y prestación de servicios, se deberá presentar un Plan de Monitoreo para el ejercicio correspondiente.</a:t>
            </a:r>
            <a:endParaRPr lang="es-MX" sz="1400" dirty="0"/>
          </a:p>
          <a:p>
            <a:r>
              <a:rPr lang="es-ES" sz="1400" dirty="0"/>
              <a:t>6.	Para solicitar apoyo en materia de fortalecimiento institucional, se deberá contar con un Plan de Fortalecimiento Institucional destinado a las áreas de atención al medio rural.</a:t>
            </a:r>
            <a:endParaRPr lang="es-MX" sz="1400" dirty="0"/>
          </a:p>
          <a:p>
            <a:r>
              <a:rPr lang="es-ES" sz="1400" dirty="0"/>
              <a:t>7.	</a:t>
            </a:r>
            <a:r>
              <a:rPr lang="es-ES" sz="1400" u="sng" dirty="0"/>
              <a:t>Se deberá destinar por lo menos el 4% de la inversión total o incluir en el POA la atención de por lo menos 10 localidades con proyectos no convencionales de captación de agua de lluvia o piloto, donde aplique.</a:t>
            </a:r>
            <a:endParaRPr lang="es-MX" sz="1400" dirty="0"/>
          </a:p>
          <a:p>
            <a:r>
              <a:rPr lang="es-ES" sz="1400" dirty="0"/>
              <a:t>8.	</a:t>
            </a:r>
            <a:r>
              <a:rPr lang="es-ES" sz="1400" u="sng" dirty="0"/>
              <a:t>Para obras por cooperación:</a:t>
            </a:r>
            <a:endParaRPr lang="es-MX" sz="1400" dirty="0"/>
          </a:p>
          <a:p>
            <a:r>
              <a:rPr lang="es-ES" sz="1400" u="sng" dirty="0"/>
              <a:t>a)	Se deberá contar con un comité específico para la obra, que tendrá que ser reconocido por el municipio.</a:t>
            </a:r>
            <a:endParaRPr lang="es-MX" sz="1400" dirty="0"/>
          </a:p>
          <a:p>
            <a:r>
              <a:rPr lang="es-ES" sz="1400" u="sng" dirty="0"/>
              <a:t>b)	Presentar el acta que manifieste el compromiso de participar con la mano de obra.</a:t>
            </a:r>
            <a:endParaRPr lang="es-MX" sz="1400" dirty="0"/>
          </a:p>
          <a:p>
            <a:r>
              <a:rPr lang="es-ES" sz="1400" u="sng" dirty="0"/>
              <a:t>c)	Compromiso por escrito del comité comunitario para hacerse cargo de la gestión y funcionamiento de la obra.</a:t>
            </a:r>
            <a:endParaRPr lang="es-MX" sz="1400" dirty="0"/>
          </a:p>
          <a:p>
            <a:pPr indent="182880" algn="just">
              <a:lnSpc>
                <a:spcPts val="1125"/>
              </a:lnSpc>
              <a:spcAft>
                <a:spcPts val="505"/>
              </a:spcAft>
            </a:pPr>
            <a:endParaRPr lang="es-MX"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220093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648754" y="1592541"/>
            <a:ext cx="11336593" cy="2172390"/>
          </a:xfrm>
          <a:prstGeom prst="rect">
            <a:avLst/>
          </a:prstGeom>
        </p:spPr>
        <p:txBody>
          <a:bodyPr wrap="square">
            <a:spAutoFit/>
          </a:bodyPr>
          <a:lstStyle/>
          <a:p>
            <a:r>
              <a:rPr lang="es-ES" b="1" i="1" dirty="0"/>
              <a:t>3.2.4. Criterios de </a:t>
            </a:r>
            <a:r>
              <a:rPr lang="es-ES" b="1" i="1" dirty="0" smtClean="0"/>
              <a:t>selección</a:t>
            </a:r>
          </a:p>
          <a:p>
            <a:endParaRPr lang="es-ES" b="1" i="1" dirty="0"/>
          </a:p>
          <a:p>
            <a:endParaRPr lang="es-MX" dirty="0"/>
          </a:p>
          <a:p>
            <a:r>
              <a:rPr lang="es-ES" u="sng" dirty="0"/>
              <a:t>El costo </a:t>
            </a:r>
            <a:r>
              <a:rPr lang="es-ES" i="1" u="sng" dirty="0"/>
              <a:t>per cápita</a:t>
            </a:r>
            <a:r>
              <a:rPr lang="es-ES" u="sng" dirty="0"/>
              <a:t> será hasta de $12,672 pesos</a:t>
            </a:r>
            <a:r>
              <a:rPr lang="es-ES" dirty="0"/>
              <a:t>. Los proyectos que rebasen dicho monto, deberán ser presentados a la Dirección de la Conagua con una justificación y un cálculo simple de la rentabilidad socioeconómica, para su dictamen y, en su caso, inclusión. </a:t>
            </a:r>
            <a:r>
              <a:rPr lang="es-ES" u="sng" dirty="0"/>
              <a:t>Quedan exceptuados del monto </a:t>
            </a:r>
            <a:r>
              <a:rPr lang="es-ES" i="1" u="sng" dirty="0"/>
              <a:t>per cápita</a:t>
            </a:r>
            <a:r>
              <a:rPr lang="es-ES" u="sng" dirty="0"/>
              <a:t> las obras que apliquen tecnologías no convencionales y de captación de agua de lluvia</a:t>
            </a:r>
            <a:r>
              <a:rPr lang="es-ES" dirty="0"/>
              <a:t>.</a:t>
            </a:r>
            <a:endParaRPr lang="es-MX" dirty="0"/>
          </a:p>
          <a:p>
            <a:pPr indent="182880" algn="just">
              <a:lnSpc>
                <a:spcPts val="1125"/>
              </a:lnSpc>
              <a:spcAft>
                <a:spcPts val="505"/>
              </a:spcAft>
            </a:pPr>
            <a:endParaRPr lang="es-MX"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704081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648754" y="1592541"/>
            <a:ext cx="11336593" cy="2308324"/>
          </a:xfrm>
          <a:prstGeom prst="rect">
            <a:avLst/>
          </a:prstGeom>
        </p:spPr>
        <p:txBody>
          <a:bodyPr wrap="square">
            <a:spAutoFit/>
          </a:bodyPr>
          <a:lstStyle/>
          <a:p>
            <a:r>
              <a:rPr lang="es-ES" b="1" i="1" u="sng"/>
              <a:t>3.2.5. Porcentajes máximos de aportación federal</a:t>
            </a:r>
            <a:endParaRPr lang="es-MX"/>
          </a:p>
          <a:p>
            <a:r>
              <a:rPr lang="es-ES"/>
              <a:t>El porcentaje de apoyo federal base destinado a obras y acciones será de hasta 60%.</a:t>
            </a:r>
            <a:endParaRPr lang="es-MX"/>
          </a:p>
          <a:p>
            <a:r>
              <a:rPr lang="es-ES" u="sng"/>
              <a:t>El apoyo federal podrá ser de hasta 90% en localidades que la Conagua determine con mayor grado de prioridad de atención.</a:t>
            </a:r>
            <a:endParaRPr lang="es-MX"/>
          </a:p>
          <a:p>
            <a:r>
              <a:rPr lang="es-ES" u="sng"/>
              <a:t>Asimismo, se podrá apoyar hasta el 70% del costo de las obras o acciones, en localidades con cobertura de agua potable inferior a 20%.</a:t>
            </a:r>
            <a:endParaRPr lang="es-MX"/>
          </a:p>
          <a:p>
            <a:r>
              <a:rPr lang="es-ES" u="sng"/>
              <a:t>Cuando se trate de proyectos y obras relevantes, urgentes o de emergencia que requieran atención inmediata, podrán ser apoyadas hasta en un 100%.</a:t>
            </a:r>
            <a:endParaRPr lang="es-MX"/>
          </a:p>
        </p:txBody>
      </p:sp>
    </p:spTree>
    <p:extLst>
      <p:ext uri="{BB962C8B-B14F-4D97-AF65-F5344CB8AC3E}">
        <p14:creationId xmlns:p14="http://schemas.microsoft.com/office/powerpoint/2010/main" val="23845243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5">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graphicFrame>
        <p:nvGraphicFramePr>
          <p:cNvPr id="5" name="Tabla 4"/>
          <p:cNvGraphicFramePr>
            <a:graphicFrameLocks noGrp="1"/>
          </p:cNvGraphicFramePr>
          <p:nvPr>
            <p:extLst>
              <p:ext uri="{D42A27DB-BD31-4B8C-83A1-F6EECF244321}">
                <p14:modId xmlns:p14="http://schemas.microsoft.com/office/powerpoint/2010/main" val="1365164084"/>
              </p:ext>
            </p:extLst>
          </p:nvPr>
        </p:nvGraphicFramePr>
        <p:xfrm>
          <a:off x="2235729" y="1540886"/>
          <a:ext cx="7889620" cy="3189166"/>
        </p:xfrm>
        <a:graphic>
          <a:graphicData uri="http://schemas.openxmlformats.org/drawingml/2006/table">
            <a:tbl>
              <a:tblPr>
                <a:tableStyleId>{5C22544A-7EE6-4342-B048-85BDC9FD1C3A}</a:tableStyleId>
              </a:tblPr>
              <a:tblGrid>
                <a:gridCol w="1407783">
                  <a:extLst>
                    <a:ext uri="{9D8B030D-6E8A-4147-A177-3AD203B41FA5}">
                      <a16:colId xmlns:a16="http://schemas.microsoft.com/office/drawing/2014/main" val="4187946985"/>
                    </a:ext>
                  </a:extLst>
                </a:gridCol>
                <a:gridCol w="1012201">
                  <a:extLst>
                    <a:ext uri="{9D8B030D-6E8A-4147-A177-3AD203B41FA5}">
                      <a16:colId xmlns:a16="http://schemas.microsoft.com/office/drawing/2014/main" val="3048866381"/>
                    </a:ext>
                  </a:extLst>
                </a:gridCol>
                <a:gridCol w="1585591">
                  <a:extLst>
                    <a:ext uri="{9D8B030D-6E8A-4147-A177-3AD203B41FA5}">
                      <a16:colId xmlns:a16="http://schemas.microsoft.com/office/drawing/2014/main" val="4264630735"/>
                    </a:ext>
                  </a:extLst>
                </a:gridCol>
                <a:gridCol w="1585591">
                  <a:extLst>
                    <a:ext uri="{9D8B030D-6E8A-4147-A177-3AD203B41FA5}">
                      <a16:colId xmlns:a16="http://schemas.microsoft.com/office/drawing/2014/main" val="881012892"/>
                    </a:ext>
                  </a:extLst>
                </a:gridCol>
                <a:gridCol w="1286253">
                  <a:extLst>
                    <a:ext uri="{9D8B030D-6E8A-4147-A177-3AD203B41FA5}">
                      <a16:colId xmlns:a16="http://schemas.microsoft.com/office/drawing/2014/main" val="808054875"/>
                    </a:ext>
                  </a:extLst>
                </a:gridCol>
                <a:gridCol w="1012201">
                  <a:extLst>
                    <a:ext uri="{9D8B030D-6E8A-4147-A177-3AD203B41FA5}">
                      <a16:colId xmlns:a16="http://schemas.microsoft.com/office/drawing/2014/main" val="3046735673"/>
                    </a:ext>
                  </a:extLst>
                </a:gridCol>
              </a:tblGrid>
              <a:tr h="289924">
                <a:tc rowSpan="2">
                  <a:txBody>
                    <a:bodyPr/>
                    <a:lstStyle/>
                    <a:p>
                      <a:pPr indent="182880" algn="ctr">
                        <a:lnSpc>
                          <a:spcPts val="1145"/>
                        </a:lnSpc>
                        <a:spcAft>
                          <a:spcPts val="505"/>
                        </a:spcAft>
                      </a:pPr>
                      <a:r>
                        <a:rPr lang="es-ES" sz="900" u="sng">
                          <a:effectLst/>
                        </a:rPr>
                        <a:t>Subcomponentes</a:t>
                      </a:r>
                      <a:endParaRPr lang="es-MX" sz="900">
                        <a:effectLst/>
                        <a:latin typeface="Arial" panose="020B0604020202020204" pitchFamily="34" charset="0"/>
                        <a:ea typeface="Times New Roman" panose="02020603050405020304" pitchFamily="18" charset="0"/>
                      </a:endParaRPr>
                    </a:p>
                  </a:txBody>
                  <a:tcPr marL="44450" marR="44450" marT="0" marB="0" anchor="ctr"/>
                </a:tc>
                <a:tc gridSpan="5">
                  <a:txBody>
                    <a:bodyPr/>
                    <a:lstStyle/>
                    <a:p>
                      <a:pPr indent="182880" algn="ctr">
                        <a:lnSpc>
                          <a:spcPts val="1145"/>
                        </a:lnSpc>
                        <a:spcAft>
                          <a:spcPts val="505"/>
                        </a:spcAft>
                      </a:pPr>
                      <a:r>
                        <a:rPr lang="es-ES" sz="900" u="sng">
                          <a:effectLst/>
                        </a:rPr>
                        <a:t>Porcentaje máximo de aportación Federal*</a:t>
                      </a:r>
                      <a:endParaRPr lang="es-MX" sz="900">
                        <a:effectLst/>
                        <a:latin typeface="Arial" panose="020B0604020202020204" pitchFamily="34" charset="0"/>
                        <a:ea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99942354"/>
                  </a:ext>
                </a:extLst>
              </a:tr>
              <a:tr h="1449621">
                <a:tc vMerge="1">
                  <a:txBody>
                    <a:bodyPr/>
                    <a:lstStyle/>
                    <a:p>
                      <a:endParaRPr lang="es-MX"/>
                    </a:p>
                  </a:txBody>
                  <a:tcPr/>
                </a:tc>
                <a:tc>
                  <a:txBody>
                    <a:bodyPr/>
                    <a:lstStyle/>
                    <a:p>
                      <a:pPr indent="182880" algn="ctr">
                        <a:lnSpc>
                          <a:spcPts val="1145"/>
                        </a:lnSpc>
                        <a:spcAft>
                          <a:spcPts val="505"/>
                        </a:spcAft>
                      </a:pPr>
                      <a:r>
                        <a:rPr lang="es-ES" sz="900" u="sng">
                          <a:effectLst/>
                        </a:rPr>
                        <a:t>Base</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dirty="0">
                          <a:effectLst/>
                        </a:rPr>
                        <a:t>Localidades ZAP priorizadas por Conagua</a:t>
                      </a:r>
                      <a:endParaRPr lang="es-MX" sz="900" dirty="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Localidades en pobreza extrema, con alta y muy alta marginación o con cobertura de agua potable inferior a 20%.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dirty="0">
                          <a:effectLst/>
                        </a:rPr>
                        <a:t>Localidades que presentan situación de emergencia o enfermedades de origen hídrico</a:t>
                      </a:r>
                      <a:endParaRPr lang="es-MX" sz="900" dirty="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dirty="0">
                          <a:effectLst/>
                        </a:rPr>
                        <a:t>Obras de agua potable por cooperación</a:t>
                      </a:r>
                      <a:endParaRPr lang="es-MX" sz="900" dirty="0">
                        <a:effectLst/>
                        <a:latin typeface="Arial" panose="020B0604020202020204" pitchFamily="34" charset="0"/>
                        <a:ea typeface="Times New Roman" panose="02020603050405020304" pitchFamily="18" charset="0"/>
                      </a:endParaRPr>
                    </a:p>
                  </a:txBody>
                  <a:tcPr marL="44450" marR="44450" marT="0" marB="0" anchor="ctr"/>
                </a:tc>
                <a:extLst>
                  <a:ext uri="{0D108BD9-81ED-4DB2-BD59-A6C34878D82A}">
                    <a16:rowId xmlns:a16="http://schemas.microsoft.com/office/drawing/2014/main" val="2785273626"/>
                  </a:ext>
                </a:extLst>
              </a:tr>
              <a:tr h="289924">
                <a:tc>
                  <a:txBody>
                    <a:bodyPr/>
                    <a:lstStyle/>
                    <a:p>
                      <a:pPr indent="182880" algn="ctr">
                        <a:lnSpc>
                          <a:spcPts val="1145"/>
                        </a:lnSpc>
                        <a:spcAft>
                          <a:spcPts val="505"/>
                        </a:spcAft>
                      </a:pPr>
                      <a:r>
                        <a:rPr lang="es-ES" sz="900" u="sng">
                          <a:effectLst/>
                        </a:rPr>
                        <a:t>NUEVO</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60%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90%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70%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100%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80%</a:t>
                      </a:r>
                      <a:endParaRPr lang="es-MX" sz="900">
                        <a:effectLst/>
                        <a:latin typeface="Arial" panose="020B0604020202020204" pitchFamily="34" charset="0"/>
                        <a:ea typeface="Times New Roman" panose="02020603050405020304" pitchFamily="18" charset="0"/>
                      </a:endParaRPr>
                    </a:p>
                  </a:txBody>
                  <a:tcPr marL="44450" marR="44450" marT="0" marB="0" anchor="ctr"/>
                </a:tc>
                <a:extLst>
                  <a:ext uri="{0D108BD9-81ED-4DB2-BD59-A6C34878D82A}">
                    <a16:rowId xmlns:a16="http://schemas.microsoft.com/office/drawing/2014/main" val="3855103168"/>
                  </a:ext>
                </a:extLst>
              </a:tr>
              <a:tr h="289924">
                <a:tc>
                  <a:txBody>
                    <a:bodyPr/>
                    <a:lstStyle/>
                    <a:p>
                      <a:pPr indent="182880" algn="ctr">
                        <a:lnSpc>
                          <a:spcPts val="1145"/>
                        </a:lnSpc>
                        <a:spcAft>
                          <a:spcPts val="505"/>
                        </a:spcAft>
                      </a:pPr>
                      <a:r>
                        <a:rPr lang="es-ES" sz="900" u="sng">
                          <a:effectLst/>
                        </a:rPr>
                        <a:t>MEJORADO</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40%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100%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extLst>
                  <a:ext uri="{0D108BD9-81ED-4DB2-BD59-A6C34878D82A}">
                    <a16:rowId xmlns:a16="http://schemas.microsoft.com/office/drawing/2014/main" val="941933305"/>
                  </a:ext>
                </a:extLst>
              </a:tr>
              <a:tr h="289924">
                <a:tc>
                  <a:txBody>
                    <a:bodyPr/>
                    <a:lstStyle/>
                    <a:p>
                      <a:pPr indent="182880" algn="ctr">
                        <a:lnSpc>
                          <a:spcPts val="1145"/>
                        </a:lnSpc>
                        <a:spcAft>
                          <a:spcPts val="505"/>
                        </a:spcAft>
                      </a:pPr>
                      <a:r>
                        <a:rPr lang="es-ES" sz="900" u="sng">
                          <a:effectLst/>
                        </a:rPr>
                        <a:t>REHABILITADO</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30%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40%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40%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100%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extLst>
                  <a:ext uri="{0D108BD9-81ED-4DB2-BD59-A6C34878D82A}">
                    <a16:rowId xmlns:a16="http://schemas.microsoft.com/office/drawing/2014/main" val="2967909572"/>
                  </a:ext>
                </a:extLst>
              </a:tr>
              <a:tr h="579849">
                <a:tc>
                  <a:txBody>
                    <a:bodyPr/>
                    <a:lstStyle/>
                    <a:p>
                      <a:pPr indent="182880" algn="ctr">
                        <a:lnSpc>
                          <a:spcPts val="1145"/>
                        </a:lnSpc>
                        <a:spcAft>
                          <a:spcPts val="505"/>
                        </a:spcAft>
                      </a:pPr>
                      <a:r>
                        <a:rPr lang="es-ES" sz="900" u="sng">
                          <a:effectLst/>
                        </a:rPr>
                        <a:t>MEJORAMIENTO DE EFICIENCIA</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Hasta 50%</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a:effectLst/>
                        </a:rPr>
                        <a:t>No aplica</a:t>
                      </a:r>
                      <a:endParaRPr lang="es-MX" sz="900">
                        <a:effectLst/>
                        <a:latin typeface="Arial" panose="020B0604020202020204" pitchFamily="34" charset="0"/>
                        <a:ea typeface="Times New Roman" panose="02020603050405020304" pitchFamily="18" charset="0"/>
                      </a:endParaRPr>
                    </a:p>
                  </a:txBody>
                  <a:tcPr marL="44450" marR="44450" marT="0" marB="0" anchor="ctr"/>
                </a:tc>
                <a:tc>
                  <a:txBody>
                    <a:bodyPr/>
                    <a:lstStyle/>
                    <a:p>
                      <a:pPr indent="182880" algn="ctr">
                        <a:lnSpc>
                          <a:spcPts val="1145"/>
                        </a:lnSpc>
                        <a:spcAft>
                          <a:spcPts val="505"/>
                        </a:spcAft>
                      </a:pPr>
                      <a:r>
                        <a:rPr lang="es-ES" sz="900" u="sng" dirty="0">
                          <a:effectLst/>
                        </a:rPr>
                        <a:t>Hasta 50%</a:t>
                      </a:r>
                      <a:endParaRPr lang="es-MX" sz="900" dirty="0">
                        <a:effectLst/>
                        <a:latin typeface="Arial" panose="020B0604020202020204" pitchFamily="34" charset="0"/>
                        <a:ea typeface="Times New Roman" panose="02020603050405020304" pitchFamily="18" charset="0"/>
                      </a:endParaRPr>
                    </a:p>
                  </a:txBody>
                  <a:tcPr marL="44450" marR="44450" marT="0" marB="0" anchor="ctr"/>
                </a:tc>
                <a:extLst>
                  <a:ext uri="{0D108BD9-81ED-4DB2-BD59-A6C34878D82A}">
                    <a16:rowId xmlns:a16="http://schemas.microsoft.com/office/drawing/2014/main" val="1026252121"/>
                  </a:ext>
                </a:extLst>
              </a:tr>
            </a:tbl>
          </a:graphicData>
        </a:graphic>
      </p:graphicFrame>
      <p:sp>
        <p:nvSpPr>
          <p:cNvPr id="6" name="Rectangle 2"/>
          <p:cNvSpPr>
            <a:spLocks noChangeArrowheads="1"/>
          </p:cNvSpPr>
          <p:nvPr/>
        </p:nvSpPr>
        <p:spPr bwMode="auto">
          <a:xfrm>
            <a:off x="648753" y="821760"/>
            <a:ext cx="110712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25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2563" algn="ctr" defTabSz="914400" rtl="0" eaLnBrk="0" fontAlgn="base" latinLnBrk="0" hangingPunct="0">
              <a:lnSpc>
                <a:spcPct val="100000"/>
              </a:lnSpc>
              <a:spcBef>
                <a:spcPct val="0"/>
              </a:spcBef>
              <a:spcAft>
                <a:spcPct val="0"/>
              </a:spcAft>
              <a:buClrTx/>
              <a:buSzTx/>
              <a:buFontTx/>
              <a:buNone/>
              <a:tabLst/>
            </a:pPr>
            <a:r>
              <a:rPr kumimoji="0" lang="es-ES" altLang="es-MX" sz="1200" b="1" i="1" u="sng"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Tabla 2. Porcentajes máximos de aportaciones federales para el APARURAL</a:t>
            </a:r>
            <a:endParaRPr kumimoji="0" lang="es-ES" altLang="es-MX"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5237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375732" y="833600"/>
            <a:ext cx="11609615" cy="56589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2400" dirty="0">
              <a:solidFill>
                <a:prstClr val="black"/>
              </a:solidFill>
              <a:latin typeface="Times New Roman" panose="02020603050405020304" pitchFamily="18" charset="0"/>
              <a:cs typeface="Times New Roman" panose="02020603050405020304" pitchFamily="18" charset="0"/>
            </a:endParaRPr>
          </a:p>
        </p:txBody>
      </p:sp>
      <p:grpSp>
        <p:nvGrpSpPr>
          <p:cNvPr id="29" name="Grupo 28"/>
          <p:cNvGrpSpPr/>
          <p:nvPr/>
        </p:nvGrpSpPr>
        <p:grpSpPr>
          <a:xfrm>
            <a:off x="251339" y="-57943"/>
            <a:ext cx="2887801" cy="634224"/>
            <a:chOff x="251339" y="-57943"/>
            <a:chExt cx="2887801" cy="634224"/>
          </a:xfrm>
        </p:grpSpPr>
        <p:sp>
          <p:nvSpPr>
            <p:cNvPr id="30" name="Rectángulo 29"/>
            <p:cNvSpPr/>
            <p:nvPr/>
          </p:nvSpPr>
          <p:spPr>
            <a:xfrm>
              <a:off x="251339" y="61725"/>
              <a:ext cx="2328779" cy="369332"/>
            </a:xfrm>
            <a:prstGeom prst="rect">
              <a:avLst/>
            </a:prstGeom>
          </p:spPr>
          <p:txBody>
            <a:bodyPr wrap="none">
              <a:spAutoFit/>
            </a:bodyPr>
            <a:lstStyle/>
            <a:p>
              <a:r>
                <a:rPr lang="es-MX" b="1" u="sng" dirty="0" smtClean="0">
                  <a:solidFill>
                    <a:schemeClr val="accent4">
                      <a:lumMod val="50000"/>
                    </a:schemeClr>
                  </a:solidFill>
                  <a:latin typeface="Times New Roman" panose="02020603050405020304" pitchFamily="18" charset="0"/>
                  <a:cs typeface="Times New Roman" panose="02020603050405020304" pitchFamily="18" charset="0"/>
                </a:rPr>
                <a:t>APARTADO RURAL</a:t>
              </a:r>
              <a:endParaRPr lang="es-ES" u="sng" dirty="0">
                <a:solidFill>
                  <a:schemeClr val="accent4">
                    <a:lumMod val="50000"/>
                  </a:schemeClr>
                </a:solidFill>
              </a:endParaRPr>
            </a:p>
          </p:txBody>
        </p:sp>
        <p:pic>
          <p:nvPicPr>
            <p:cNvPr id="32" name="Imagen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2812" y="-57943"/>
              <a:ext cx="646328" cy="634224"/>
            </a:xfrm>
            <a:prstGeom prst="rect">
              <a:avLst/>
            </a:prstGeom>
          </p:spPr>
        </p:pic>
      </p:grpSp>
      <p:pic>
        <p:nvPicPr>
          <p:cNvPr id="14" name="Imagen 13"/>
          <p:cNvPicPr/>
          <p:nvPr/>
        </p:nvPicPr>
        <p:blipFill>
          <a:blip r:embed="rId3">
            <a:extLst>
              <a:ext uri="{28A0092B-C50C-407E-A947-70E740481C1C}">
                <a14:useLocalDpi xmlns:a14="http://schemas.microsoft.com/office/drawing/2010/main" val="0"/>
              </a:ext>
            </a:extLst>
          </a:blip>
          <a:srcRect/>
          <a:stretch>
            <a:fillRect/>
          </a:stretch>
        </p:blipFill>
        <p:spPr bwMode="auto">
          <a:xfrm>
            <a:off x="4245308" y="0"/>
            <a:ext cx="4648610" cy="548640"/>
          </a:xfrm>
          <a:prstGeom prst="rect">
            <a:avLst/>
          </a:prstGeom>
          <a:noFill/>
        </p:spPr>
      </p:pic>
      <p:sp>
        <p:nvSpPr>
          <p:cNvPr id="2" name="Rectángulo 1"/>
          <p:cNvSpPr/>
          <p:nvPr/>
        </p:nvSpPr>
        <p:spPr>
          <a:xfrm>
            <a:off x="648754" y="1592541"/>
            <a:ext cx="11336593" cy="3693319"/>
          </a:xfrm>
          <a:prstGeom prst="rect">
            <a:avLst/>
          </a:prstGeom>
        </p:spPr>
        <p:txBody>
          <a:bodyPr wrap="square">
            <a:spAutoFit/>
          </a:bodyPr>
          <a:lstStyle/>
          <a:p>
            <a:r>
              <a:rPr lang="es-ES" b="1" i="1" u="sng" dirty="0"/>
              <a:t>3.2.5.1. Particularidades sobre los </a:t>
            </a:r>
            <a:r>
              <a:rPr lang="es-ES" b="1" i="1" u="sng" dirty="0" smtClean="0"/>
              <a:t>porcentajes</a:t>
            </a:r>
          </a:p>
          <a:p>
            <a:endParaRPr lang="es-MX" dirty="0"/>
          </a:p>
          <a:p>
            <a:r>
              <a:rPr lang="es-ES" u="sng" dirty="0"/>
              <a:t>Cuando la localidad se encuentre dentro del Catálogo de Localidades Indígenas 2010 (disponible en http://www.cdi.gob.mx/localidades2010-gobmx/), se otorgará un 10% adicional</a:t>
            </a:r>
            <a:r>
              <a:rPr lang="es-ES" u="sng" dirty="0" smtClean="0"/>
              <a:t>.</a:t>
            </a:r>
          </a:p>
          <a:p>
            <a:endParaRPr lang="es-MX" dirty="0"/>
          </a:p>
          <a:p>
            <a:r>
              <a:rPr lang="es-ES" u="sng" dirty="0"/>
              <a:t>Si el comité comunitario reconocido por el municipio integra en igual o mayor proporción a mujeres en cargos decisorios, se otorgará un 10% adicional</a:t>
            </a:r>
            <a:r>
              <a:rPr lang="es-ES" u="sng" dirty="0" smtClean="0"/>
              <a:t>.</a:t>
            </a:r>
          </a:p>
          <a:p>
            <a:endParaRPr lang="es-MX" dirty="0"/>
          </a:p>
          <a:p>
            <a:r>
              <a:rPr lang="es-ES" u="sng" dirty="0"/>
              <a:t>Cuando se solicite apoyo para obras por cooperación de agua potable que incluyan instalación de tubería conforme al proyecto ejecutivo, los costos por adquisición de tubería, materiales y piezas especiales podrán ser con cargo al porcentaje de apoyo federal. Este porcentaje no podrá ser utilizado para pago de maquinaria. El costo de mano de obra se considerará como aportación de la contraparte presupuestal.</a:t>
            </a:r>
            <a:endParaRPr lang="es-MX" dirty="0"/>
          </a:p>
          <a:p>
            <a:endParaRPr lang="es-MX" dirty="0"/>
          </a:p>
        </p:txBody>
      </p:sp>
    </p:spTree>
    <p:extLst>
      <p:ext uri="{BB962C8B-B14F-4D97-AF65-F5344CB8AC3E}">
        <p14:creationId xmlns:p14="http://schemas.microsoft.com/office/powerpoint/2010/main" val="2060192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agua">
      <a:majorFont>
        <a:latin typeface="Soberana Sans"/>
        <a:ea typeface=""/>
        <a:cs typeface=""/>
      </a:majorFont>
      <a:minorFont>
        <a:latin typeface="Soberan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13660</TotalTime>
  <Words>1002</Words>
  <Application>Microsoft Office PowerPoint</Application>
  <PresentationFormat>Panorámica</PresentationFormat>
  <Paragraphs>118</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Soberana Sans</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Sierra González Rodrigo Israel</dc:creator>
  <cp:lastModifiedBy>Angelica Isabel Galvan Blanco</cp:lastModifiedBy>
  <cp:revision>265</cp:revision>
  <cp:lastPrinted>2015-12-09T02:00:33Z</cp:lastPrinted>
  <dcterms:created xsi:type="dcterms:W3CDTF">2015-08-19T14:32:30Z</dcterms:created>
  <dcterms:modified xsi:type="dcterms:W3CDTF">2020-03-02T18:52:31Z</dcterms:modified>
</cp:coreProperties>
</file>